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lear Sans Thin" charset="1" panose="020B0203030202020304"/>
      <p:regular r:id="rId10"/>
    </p:embeddedFont>
    <p:embeddedFont>
      <p:font typeface="Clear Sans Thin Bold" charset="1" panose="020B0303030202020304"/>
      <p:regular r:id="rId11"/>
    </p:embeddedFont>
    <p:embeddedFont>
      <p:font typeface="Clear Sans Regular" charset="1" panose="020B0503030202020304"/>
      <p:regular r:id="rId12"/>
    </p:embeddedFont>
    <p:embeddedFont>
      <p:font typeface="Clear Sans Regular Bold" charset="1" panose="020B0603030202020304"/>
      <p:regular r:id="rId13"/>
    </p:embeddedFont>
    <p:embeddedFont>
      <p:font typeface="Clear Sans Regular Italics" charset="1" panose="020B0503030202090304"/>
      <p:regular r:id="rId14"/>
    </p:embeddedFont>
    <p:embeddedFont>
      <p:font typeface="Clear Sans Regular Bold Italics" charset="1" panose="020B0603030202090304"/>
      <p:regular r:id="rId15"/>
    </p:embeddedFont>
    <p:embeddedFont>
      <p:font typeface="Public Sans" charset="1" panose="00000000000000000000"/>
      <p:regular r:id="rId16"/>
    </p:embeddedFont>
    <p:embeddedFont>
      <p:font typeface="Public Sans Bold" charset="1" panose="00000000000000000000"/>
      <p:regular r:id="rId17"/>
    </p:embeddedFont>
    <p:embeddedFont>
      <p:font typeface="Public Sans Italics" charset="1" panose="00000000000000000000"/>
      <p:regular r:id="rId18"/>
    </p:embeddedFont>
    <p:embeddedFont>
      <p:font typeface="Public Sans Bold Italics" charset="1" panose="00000000000000000000"/>
      <p:regular r:id="rId19"/>
    </p:embeddedFont>
    <p:embeddedFont>
      <p:font typeface="Caladea" charset="1" panose="02040503050406030204"/>
      <p:regular r:id="rId20"/>
    </p:embeddedFont>
    <p:embeddedFont>
      <p:font typeface="Caladea Bold" charset="1" panose="02040803050406030204"/>
      <p:regular r:id="rId21"/>
    </p:embeddedFont>
    <p:embeddedFont>
      <p:font typeface="Caladea Italics" charset="1" panose="02040503050406090204"/>
      <p:regular r:id="rId22"/>
    </p:embeddedFont>
    <p:embeddedFont>
      <p:font typeface="Caladea Bold Italics" charset="1" panose="02040803050406090204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Open Sans Italics" charset="1" panose="020B0606030504020204"/>
      <p:regular r:id="rId26"/>
    </p:embeddedFont>
    <p:embeddedFont>
      <p:font typeface="Open Sans Bold Italics" charset="1" panose="020B0806030504020204"/>
      <p:regular r:id="rId27"/>
    </p:embeddedFont>
    <p:embeddedFont>
      <p:font typeface="Questrial" charset="1" panose="02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6068" y="3600884"/>
            <a:ext cx="16455864" cy="283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>
                <a:solidFill>
                  <a:srgbClr val="B5A2D2"/>
                </a:solidFill>
                <a:latin typeface="Questrial Bold"/>
              </a:rPr>
              <a:t>Módulo de administración, seguimiento y evaluación 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6432985"/>
            <a:ext cx="11301259" cy="282531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472339"/>
            <a:ext cx="12252341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pc="160" sz="2000">
                <a:solidFill>
                  <a:srgbClr val="B5A2D2"/>
                </a:solidFill>
                <a:latin typeface="Clear Sans Regular Bold"/>
              </a:rPr>
              <a:t>FEBRERO 2022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84081" y="7527925"/>
            <a:ext cx="2741718" cy="173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999"/>
              </a:lnSpc>
            </a:pPr>
            <a:r>
              <a:rPr lang="en-US" sz="12999">
                <a:solidFill>
                  <a:srgbClr val="5C2DBF"/>
                </a:solidFill>
                <a:latin typeface="Questrial Bold"/>
              </a:rPr>
              <a:t>01.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128715" y="1028700"/>
            <a:ext cx="1130585" cy="1133510"/>
            <a:chOff x="0" y="0"/>
            <a:chExt cx="1507446" cy="151134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507446" cy="1511346"/>
              <a:chOff x="0" y="0"/>
              <a:chExt cx="2117940" cy="212342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2117940" cy="2123420"/>
              </a:xfrm>
              <a:custGeom>
                <a:avLst/>
                <a:gdLst/>
                <a:ahLst/>
                <a:cxnLst/>
                <a:rect r="r" b="b" t="t" l="l"/>
                <a:pathLst>
                  <a:path h="2123420" w="2117940">
                    <a:moveTo>
                      <a:pt x="0" y="0"/>
                    </a:moveTo>
                    <a:lnTo>
                      <a:pt x="0" y="2123420"/>
                    </a:lnTo>
                    <a:lnTo>
                      <a:pt x="2117940" y="2123420"/>
                    </a:lnTo>
                    <a:lnTo>
                      <a:pt x="2117940" y="0"/>
                    </a:lnTo>
                    <a:lnTo>
                      <a:pt x="0" y="0"/>
                    </a:lnTo>
                    <a:close/>
                    <a:moveTo>
                      <a:pt x="2056980" y="2062460"/>
                    </a:moveTo>
                    <a:lnTo>
                      <a:pt x="59690" y="2062460"/>
                    </a:lnTo>
                    <a:lnTo>
                      <a:pt x="59690" y="59690"/>
                    </a:lnTo>
                    <a:lnTo>
                      <a:pt x="2056980" y="59690"/>
                    </a:lnTo>
                    <a:lnTo>
                      <a:pt x="2056980" y="20624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79299" y="495327"/>
              <a:ext cx="970266" cy="539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5979" t="7087" r="75744" b="10831"/>
          <a:stretch>
            <a:fillRect/>
          </a:stretch>
        </p:blipFill>
        <p:spPr>
          <a:xfrm flipH="false" flipV="false" rot="0">
            <a:off x="16253849" y="1106750"/>
            <a:ext cx="870516" cy="9774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2D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905" t="0" r="60587" b="0"/>
          <a:stretch>
            <a:fillRect/>
          </a:stretch>
        </p:blipFill>
        <p:spPr>
          <a:xfrm flipH="false" flipV="false" rot="0">
            <a:off x="1368343" y="1419429"/>
            <a:ext cx="4190281" cy="74481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3411" t="0" r="31674" b="0"/>
          <a:stretch>
            <a:fillRect/>
          </a:stretch>
        </p:blipFill>
        <p:spPr>
          <a:xfrm flipH="false" flipV="false" rot="0">
            <a:off x="-2417969" y="1419429"/>
            <a:ext cx="8162909" cy="7572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74103" y="2160967"/>
            <a:ext cx="5284521" cy="608969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7213454" y="2947314"/>
            <a:ext cx="8170357" cy="4392373"/>
            <a:chOff x="0" y="0"/>
            <a:chExt cx="10893810" cy="58564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10893810" cy="539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799">
                  <a:solidFill>
                    <a:srgbClr val="FFFFFF"/>
                  </a:solidFill>
                  <a:latin typeface="Clear Sans Regular Bold"/>
                </a:rPr>
                <a:t>PASO 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20801"/>
              <a:ext cx="10893810" cy="2440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>
                  <a:solidFill>
                    <a:srgbClr val="FFFFFF"/>
                  </a:solidFill>
                  <a:latin typeface="Questrial"/>
                </a:rPr>
                <a:t>Estadísticas Generales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865897"/>
              <a:ext cx="10893810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Clear Sans Regular Bold"/>
                </a:rPr>
                <a:t>Visualización en tiempo real de los resultados de la encuesta.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252929" y="1276350"/>
            <a:ext cx="2159435" cy="173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999"/>
              </a:lnSpc>
            </a:pPr>
            <a:r>
              <a:rPr lang="en-US" sz="12999">
                <a:solidFill>
                  <a:srgbClr val="B5A2D2">
                    <a:alpha val="9804"/>
                  </a:srgbClr>
                </a:solidFill>
                <a:latin typeface="Questrial Bold"/>
              </a:rPr>
              <a:t>11.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15192544" y="6800814"/>
            <a:ext cx="3904913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pc="75" sz="1500">
                <a:solidFill>
                  <a:srgbClr val="FFFFFF"/>
                </a:solidFill>
                <a:latin typeface="Clear Sans Thin Bold"/>
              </a:rPr>
              <a:t>ORIENTA-T 2022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905" t="0" r="60587" b="0"/>
          <a:stretch>
            <a:fillRect/>
          </a:stretch>
        </p:blipFill>
        <p:spPr>
          <a:xfrm flipH="false" flipV="false" rot="0">
            <a:off x="1368343" y="1419429"/>
            <a:ext cx="4190281" cy="74481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7857" t="0" r="20144" b="0"/>
          <a:stretch>
            <a:fillRect/>
          </a:stretch>
        </p:blipFill>
        <p:spPr>
          <a:xfrm flipH="false" flipV="false" rot="0">
            <a:off x="-2417969" y="1419429"/>
            <a:ext cx="11066313" cy="88675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6675" y="1495629"/>
            <a:ext cx="8454493" cy="459730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6675" y="6045313"/>
            <a:ext cx="8454493" cy="395302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9516153" y="3394127"/>
            <a:ext cx="8170357" cy="3498745"/>
            <a:chOff x="0" y="0"/>
            <a:chExt cx="10893810" cy="466499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8575"/>
              <a:ext cx="10893810" cy="530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800">
                  <a:solidFill>
                    <a:srgbClr val="303030"/>
                  </a:solidFill>
                  <a:latin typeface="Clear Sans Regular Bold"/>
                </a:rPr>
                <a:t>PASO 4.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11775"/>
              <a:ext cx="10893810" cy="1250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>
                  <a:solidFill>
                    <a:srgbClr val="000000"/>
                  </a:solidFill>
                  <a:latin typeface="Questrial"/>
                </a:rPr>
                <a:t>Tabla Dinámica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657704"/>
              <a:ext cx="10893810" cy="1007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>
                  <a:solidFill>
                    <a:srgbClr val="303030"/>
                  </a:solidFill>
                  <a:latin typeface="Clear Sans Regular Bold"/>
                </a:rPr>
                <a:t>Herramienta técnica para visualización de reportes adicionales.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252929" y="1266825"/>
            <a:ext cx="2159435" cy="174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>
                <a:solidFill>
                  <a:srgbClr val="303030">
                    <a:alpha val="9804"/>
                  </a:srgbClr>
                </a:solidFill>
                <a:latin typeface="Questrial Bold"/>
              </a:rPr>
              <a:t>12</a:t>
            </a:r>
            <a:r>
              <a:rPr lang="en-US" sz="13000">
                <a:solidFill>
                  <a:srgbClr val="303030">
                    <a:alpha val="9804"/>
                  </a:srgbClr>
                </a:solidFill>
                <a:latin typeface="Questrial Bold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15191752" y="6809548"/>
            <a:ext cx="3904913" cy="21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99"/>
              </a:lnSpc>
            </a:pPr>
            <a:r>
              <a:rPr lang="en-US" spc="75" sz="1499">
                <a:solidFill>
                  <a:srgbClr val="303030"/>
                </a:solidFill>
                <a:latin typeface="Clear Sans Thin Bold"/>
              </a:rPr>
              <a:t>ORIENTA-T 2022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2D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905" t="0" r="60587" b="0"/>
          <a:stretch>
            <a:fillRect/>
          </a:stretch>
        </p:blipFill>
        <p:spPr>
          <a:xfrm flipH="false" flipV="false" rot="0">
            <a:off x="1368343" y="1419429"/>
            <a:ext cx="4190281" cy="74481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3411" t="0" r="27680" b="0"/>
          <a:stretch>
            <a:fillRect/>
          </a:stretch>
        </p:blipFill>
        <p:spPr>
          <a:xfrm flipH="false" flipV="false" rot="0">
            <a:off x="-2417969" y="1419429"/>
            <a:ext cx="8888760" cy="7572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3006725"/>
            <a:ext cx="6311177" cy="502692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831105" y="2390101"/>
            <a:ext cx="9421824" cy="5506798"/>
            <a:chOff x="0" y="0"/>
            <a:chExt cx="12562432" cy="73423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12562432" cy="539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799">
                  <a:solidFill>
                    <a:srgbClr val="FFFFFF"/>
                  </a:solidFill>
                  <a:latin typeface="Clear Sans Regular Bold"/>
                </a:rPr>
                <a:t>PASO 5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20801"/>
              <a:ext cx="12562432" cy="2440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>
                  <a:solidFill>
                    <a:srgbClr val="FFFFFF"/>
                  </a:solidFill>
                  <a:latin typeface="Questrial"/>
                </a:rPr>
                <a:t>Descarga y Actualización Base de datos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865897"/>
              <a:ext cx="12562432" cy="2476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Clear Sans Regular Bold"/>
                </a:rPr>
                <a:t>Modulo para usuario administrador que permite descargar ó modificar datos de la plataforma Orienta-T</a:t>
              </a:r>
            </a:p>
            <a:p>
              <a:pPr>
                <a:lnSpc>
                  <a:spcPts val="2999"/>
                </a:lnSpc>
              </a:pPr>
            </a:p>
            <a:p>
              <a:pPr marL="539749" indent="-269875" lvl="1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Clear Sans Regular Bold"/>
                </a:rPr>
                <a:t>Descargar datos en Formato Excel</a:t>
              </a:r>
            </a:p>
            <a:p>
              <a:pPr marL="539749" indent="-269875" lvl="1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Clear Sans Regular Bold"/>
                </a:rPr>
                <a:t>Actualizar información que alimenta reportes.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252929" y="1276350"/>
            <a:ext cx="2159435" cy="173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999"/>
              </a:lnSpc>
            </a:pPr>
            <a:r>
              <a:rPr lang="en-US" sz="12999">
                <a:solidFill>
                  <a:srgbClr val="B5A2D2">
                    <a:alpha val="9804"/>
                  </a:srgbClr>
                </a:solidFill>
                <a:latin typeface="Questrial Bold"/>
              </a:rPr>
              <a:t>13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15192544" y="6800814"/>
            <a:ext cx="3904913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pc="75" sz="1500">
                <a:solidFill>
                  <a:srgbClr val="FFFFFF"/>
                </a:solidFill>
                <a:latin typeface="Clear Sans Thin Bold"/>
              </a:rPr>
              <a:t>ORIENTA-T 2022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905" t="0" r="60587" b="0"/>
          <a:stretch>
            <a:fillRect/>
          </a:stretch>
        </p:blipFill>
        <p:spPr>
          <a:xfrm flipH="false" flipV="false" rot="0">
            <a:off x="1368343" y="1419429"/>
            <a:ext cx="4190281" cy="74481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7857" t="0" r="20144" b="0"/>
          <a:stretch>
            <a:fillRect/>
          </a:stretch>
        </p:blipFill>
        <p:spPr>
          <a:xfrm flipH="false" flipV="false" rot="0">
            <a:off x="-2417969" y="1419429"/>
            <a:ext cx="11066313" cy="88675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4116387"/>
            <a:ext cx="8651919" cy="380091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516153" y="3019966"/>
            <a:ext cx="8170357" cy="4247068"/>
            <a:chOff x="0" y="0"/>
            <a:chExt cx="10893810" cy="566275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10893810" cy="530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800">
                  <a:solidFill>
                    <a:srgbClr val="303030"/>
                  </a:solidFill>
                  <a:latin typeface="Clear Sans Regular Bold"/>
                </a:rPr>
                <a:t>PASO 6.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11775"/>
              <a:ext cx="10893810" cy="1250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>
                  <a:solidFill>
                    <a:srgbClr val="000000"/>
                  </a:solidFill>
                  <a:latin typeface="Questrial"/>
                </a:rPr>
                <a:t>Gestión de usuarios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657704"/>
              <a:ext cx="10893810" cy="2005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50" indent="-269875" lvl="1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303030"/>
                  </a:solidFill>
                  <a:latin typeface="Clear Sans Regular Bold"/>
                </a:rPr>
                <a:t>Agregar usuarios.</a:t>
              </a:r>
            </a:p>
            <a:p>
              <a:pPr marL="539750" indent="-269875" lvl="1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303030"/>
                  </a:solidFill>
                  <a:latin typeface="Clear Sans Regular Bold"/>
                </a:rPr>
                <a:t>Asignar permisos.</a:t>
              </a:r>
            </a:p>
            <a:p>
              <a:pPr marL="539750" indent="-269875" lvl="1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303030"/>
                  </a:solidFill>
                  <a:latin typeface="Clear Sans Regular Bold"/>
                </a:rPr>
                <a:t>Borrar usuarios.</a:t>
              </a:r>
            </a:p>
            <a:p>
              <a:pPr marL="539750" indent="-269875" lvl="1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303030"/>
                  </a:solidFill>
                  <a:latin typeface="Clear Sans Regular Bold"/>
                </a:rPr>
                <a:t>Actualizar información de usuarios.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252929" y="1266825"/>
            <a:ext cx="2159435" cy="174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>
                <a:solidFill>
                  <a:srgbClr val="303030">
                    <a:alpha val="9804"/>
                  </a:srgbClr>
                </a:solidFill>
                <a:latin typeface="Questrial Bold"/>
              </a:rPr>
              <a:t>14</a:t>
            </a:r>
            <a:r>
              <a:rPr lang="en-US" sz="13000">
                <a:solidFill>
                  <a:srgbClr val="303030">
                    <a:alpha val="9804"/>
                  </a:srgbClr>
                </a:solidFill>
                <a:latin typeface="Questrial Bold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15191752" y="6809548"/>
            <a:ext cx="3904913" cy="21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99"/>
              </a:lnSpc>
            </a:pPr>
            <a:r>
              <a:rPr lang="en-US" spc="75" sz="1499">
                <a:solidFill>
                  <a:srgbClr val="303030"/>
                </a:solidFill>
                <a:latin typeface="Clear Sans Thin Bold"/>
              </a:rPr>
              <a:t>ORIENTA-T 2022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2D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905" t="0" r="60587" b="0"/>
          <a:stretch>
            <a:fillRect/>
          </a:stretch>
        </p:blipFill>
        <p:spPr>
          <a:xfrm flipH="false" flipV="false" rot="0">
            <a:off x="1368343" y="1419429"/>
            <a:ext cx="4190281" cy="744814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831105" y="3207692"/>
            <a:ext cx="9421824" cy="3871616"/>
            <a:chOff x="0" y="0"/>
            <a:chExt cx="12562432" cy="51621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8575"/>
              <a:ext cx="12562432" cy="539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20801"/>
              <a:ext cx="12562432" cy="1250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>
                  <a:solidFill>
                    <a:srgbClr val="FFFFFF"/>
                  </a:solidFill>
                  <a:latin typeface="Questrial"/>
                </a:rPr>
                <a:t>Información adicional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676255"/>
              <a:ext cx="12562432" cy="148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Clear Sans Regular Bold"/>
                </a:rPr>
                <a:t>Tutoriales: </a:t>
              </a:r>
            </a:p>
            <a:p>
              <a:pPr marL="539749" indent="-269875" lvl="1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Clear Sans Regular Bold"/>
                </a:rPr>
                <a:t>Manuales de Usuarios:</a:t>
              </a:r>
            </a:p>
            <a:p>
              <a:pPr marL="539749" indent="-269875" lvl="1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Clear Sans Regular Bold"/>
                </a:rPr>
                <a:t>Código Fuente: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252929" y="1276350"/>
            <a:ext cx="2159435" cy="173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999"/>
              </a:lnSpc>
            </a:pPr>
            <a:r>
              <a:rPr lang="en-US" sz="12999">
                <a:solidFill>
                  <a:srgbClr val="B5A2D2">
                    <a:alpha val="9804"/>
                  </a:srgbClr>
                </a:solidFill>
                <a:latin typeface="Questrial Bold"/>
              </a:rPr>
              <a:t>15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5192544" y="6800814"/>
            <a:ext cx="3904913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pc="75" sz="1500">
                <a:solidFill>
                  <a:srgbClr val="FFFFFF"/>
                </a:solidFill>
                <a:latin typeface="Clear Sans Thin Bold"/>
              </a:rPr>
              <a:t>ORIENTA-T 2022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2D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28715" y="1385779"/>
            <a:ext cx="1130585" cy="1133510"/>
            <a:chOff x="0" y="0"/>
            <a:chExt cx="1507446" cy="151134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07446" cy="1511346"/>
              <a:chOff x="0" y="0"/>
              <a:chExt cx="2117940" cy="212342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2117940" cy="2123420"/>
              </a:xfrm>
              <a:custGeom>
                <a:avLst/>
                <a:gdLst/>
                <a:ahLst/>
                <a:cxnLst/>
                <a:rect r="r" b="b" t="t" l="l"/>
                <a:pathLst>
                  <a:path h="2123420" w="2117940">
                    <a:moveTo>
                      <a:pt x="0" y="0"/>
                    </a:moveTo>
                    <a:lnTo>
                      <a:pt x="0" y="2123420"/>
                    </a:lnTo>
                    <a:lnTo>
                      <a:pt x="2117940" y="2123420"/>
                    </a:lnTo>
                    <a:lnTo>
                      <a:pt x="2117940" y="0"/>
                    </a:lnTo>
                    <a:lnTo>
                      <a:pt x="0" y="0"/>
                    </a:lnTo>
                    <a:close/>
                    <a:moveTo>
                      <a:pt x="2056980" y="2062460"/>
                    </a:moveTo>
                    <a:lnTo>
                      <a:pt x="59690" y="2062460"/>
                    </a:lnTo>
                    <a:lnTo>
                      <a:pt x="59690" y="59690"/>
                    </a:lnTo>
                    <a:lnTo>
                      <a:pt x="2056980" y="59690"/>
                    </a:lnTo>
                    <a:lnTo>
                      <a:pt x="2056980" y="20624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79299" y="495327"/>
              <a:ext cx="970266" cy="539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5979" t="7087" r="75744" b="10831"/>
          <a:stretch>
            <a:fillRect/>
          </a:stretch>
        </p:blipFill>
        <p:spPr>
          <a:xfrm flipH="false" flipV="false" rot="0">
            <a:off x="16253849" y="1463829"/>
            <a:ext cx="870516" cy="97741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89881" y="3730787"/>
            <a:ext cx="10000531" cy="2825425"/>
            <a:chOff x="0" y="0"/>
            <a:chExt cx="13334042" cy="376723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5725"/>
              <a:ext cx="13334042" cy="1938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Questrial"/>
                </a:rPr>
                <a:t>Preguntas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268351"/>
              <a:ext cx="13334042" cy="498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5400000">
            <a:off x="14943032" y="6594477"/>
            <a:ext cx="4402353" cy="21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99"/>
              </a:lnSpc>
            </a:pPr>
            <a:r>
              <a:rPr lang="en-US" spc="75" sz="1499">
                <a:solidFill>
                  <a:srgbClr val="FFFFFF"/>
                </a:solidFill>
                <a:latin typeface="Clear Sans Thin Bold"/>
              </a:rPr>
              <a:t>ORIENTA-T 2022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9881" y="5508464"/>
            <a:ext cx="10000531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Luis Rojano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E-Mail: lcrojano@uninorte.edu.co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5C2D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5243760" cy="2252918"/>
            <a:chOff x="0" y="0"/>
            <a:chExt cx="20325013" cy="300389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20325013" cy="1847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u="none" sz="9000">
                  <a:solidFill>
                    <a:srgbClr val="FFFFFF"/>
                  </a:solidFill>
                  <a:latin typeface="Caladea Bold"/>
                </a:rPr>
                <a:t>Descripción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35377"/>
              <a:ext cx="16413413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u="none" sz="3000">
                  <a:solidFill>
                    <a:srgbClr val="FFFFFF"/>
                  </a:solidFill>
                  <a:latin typeface="Public Sans Bold"/>
                </a:rPr>
                <a:t>Secciones principales de esta capacitación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4119272" y="4954542"/>
            <a:ext cx="6120718" cy="0"/>
          </a:xfrm>
          <a:prstGeom prst="line">
            <a:avLst/>
          </a:prstGeom>
          <a:ln cap="rnd" w="1905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4119272" y="5702622"/>
            <a:ext cx="6120718" cy="0"/>
          </a:xfrm>
          <a:prstGeom prst="line">
            <a:avLst/>
          </a:prstGeom>
          <a:ln cap="rnd" w="1905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4119272" y="7205917"/>
            <a:ext cx="6120718" cy="0"/>
          </a:xfrm>
          <a:prstGeom prst="line">
            <a:avLst/>
          </a:prstGeom>
          <a:ln cap="rnd" w="1905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4119272" y="7933656"/>
            <a:ext cx="6120718" cy="0"/>
          </a:xfrm>
          <a:prstGeom prst="line">
            <a:avLst/>
          </a:prstGeom>
          <a:ln cap="rnd" w="1905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11138582" y="4954542"/>
            <a:ext cx="6120718" cy="0"/>
          </a:xfrm>
          <a:prstGeom prst="line">
            <a:avLst/>
          </a:prstGeom>
          <a:ln cap="rnd" w="1905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11138582" y="5702622"/>
            <a:ext cx="6120718" cy="0"/>
          </a:xfrm>
          <a:prstGeom prst="line">
            <a:avLst/>
          </a:prstGeom>
          <a:ln cap="rnd" w="1905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119272" y="4301779"/>
            <a:ext cx="5485655" cy="46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8"/>
              </a:lnSpc>
            </a:pPr>
            <a:r>
              <a:rPr lang="en-US" sz="2600">
                <a:solidFill>
                  <a:srgbClr val="FFFFFF"/>
                </a:solidFill>
                <a:latin typeface="Public Sans"/>
              </a:rPr>
              <a:t>Bienvenida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19272" y="5049859"/>
            <a:ext cx="5485655" cy="46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8"/>
              </a:lnSpc>
            </a:pPr>
            <a:r>
              <a:rPr lang="en-US" sz="2600">
                <a:solidFill>
                  <a:srgbClr val="FFFFFF"/>
                </a:solidFill>
                <a:latin typeface="Public Sans"/>
              </a:rPr>
              <a:t>Descripción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19272" y="6553154"/>
            <a:ext cx="5485655" cy="46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8"/>
              </a:lnSpc>
            </a:pPr>
            <a:r>
              <a:rPr lang="en-US" sz="2600">
                <a:solidFill>
                  <a:srgbClr val="FFFFFF"/>
                </a:solidFill>
                <a:latin typeface="Public Sans"/>
              </a:rPr>
              <a:t>Menú Administrativo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19272" y="7301234"/>
            <a:ext cx="5485655" cy="46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8"/>
              </a:lnSpc>
            </a:pPr>
            <a:r>
              <a:rPr lang="en-US" sz="2600">
                <a:solidFill>
                  <a:srgbClr val="FFFFFF"/>
                </a:solidFill>
                <a:latin typeface="Public Sans"/>
              </a:rPr>
              <a:t>Dashboard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38582" y="4301779"/>
            <a:ext cx="5485655" cy="46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8"/>
              </a:lnSpc>
            </a:pPr>
            <a:r>
              <a:rPr lang="en-US" sz="2600">
                <a:solidFill>
                  <a:srgbClr val="FFFFFF"/>
                </a:solidFill>
                <a:latin typeface="Public Sans"/>
              </a:rPr>
              <a:t>Tabla dinámica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38582" y="5049859"/>
            <a:ext cx="5485655" cy="46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8"/>
              </a:lnSpc>
            </a:pPr>
            <a:r>
              <a:rPr lang="en-US" sz="2600">
                <a:solidFill>
                  <a:srgbClr val="FFFFFF"/>
                </a:solidFill>
                <a:latin typeface="Public Sans"/>
              </a:rPr>
              <a:t>Base de datos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38582" y="5797940"/>
            <a:ext cx="5485655" cy="46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8"/>
              </a:lnSpc>
            </a:pPr>
            <a:r>
              <a:rPr lang="en-US" sz="2600">
                <a:solidFill>
                  <a:srgbClr val="FFFFFF"/>
                </a:solidFill>
                <a:latin typeface="Public Sans"/>
              </a:rPr>
              <a:t>Géstión de Usuarios</a:t>
            </a:r>
          </a:p>
        </p:txBody>
      </p:sp>
      <p:sp>
        <p:nvSpPr>
          <p:cNvPr name="AutoShape 18" id="18"/>
          <p:cNvSpPr/>
          <p:nvPr/>
        </p:nvSpPr>
        <p:spPr>
          <a:xfrm rot="0">
            <a:off x="11138582" y="6431653"/>
            <a:ext cx="6120718" cy="0"/>
          </a:xfrm>
          <a:prstGeom prst="line">
            <a:avLst/>
          </a:prstGeom>
          <a:ln cap="rnd" w="1905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1138582" y="6553154"/>
            <a:ext cx="5485655" cy="46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8"/>
              </a:lnSpc>
            </a:pPr>
            <a:r>
              <a:rPr lang="en-US" sz="2600">
                <a:solidFill>
                  <a:srgbClr val="FFFFFF"/>
                </a:solidFill>
                <a:latin typeface="Public Sans"/>
              </a:rPr>
              <a:t>Preguntas</a:t>
            </a:r>
          </a:p>
        </p:txBody>
      </p:sp>
      <p:sp>
        <p:nvSpPr>
          <p:cNvPr name="AutoShape 20" id="20"/>
          <p:cNvSpPr/>
          <p:nvPr/>
        </p:nvSpPr>
        <p:spPr>
          <a:xfrm rot="0">
            <a:off x="4119272" y="6450703"/>
            <a:ext cx="6120718" cy="0"/>
          </a:xfrm>
          <a:prstGeom prst="line">
            <a:avLst/>
          </a:prstGeom>
          <a:ln cap="rnd" w="1905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4119272" y="5797940"/>
            <a:ext cx="5485655" cy="46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8"/>
              </a:lnSpc>
            </a:pPr>
            <a:r>
              <a:rPr lang="en-US" sz="2600">
                <a:solidFill>
                  <a:srgbClr val="FFFFFF"/>
                </a:solidFill>
                <a:latin typeface="Public Sans"/>
              </a:rPr>
              <a:t>Resumen Orienta-T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624237" y="1276350"/>
            <a:ext cx="2461360" cy="173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999"/>
              </a:lnSpc>
            </a:pPr>
            <a:r>
              <a:rPr lang="en-US" sz="12999">
                <a:solidFill>
                  <a:srgbClr val="B5A2D2"/>
                </a:solidFill>
                <a:latin typeface="Questrial Bold"/>
              </a:rPr>
              <a:t>03</a:t>
            </a:r>
            <a:r>
              <a:rPr lang="en-US" sz="12999">
                <a:solidFill>
                  <a:srgbClr val="FFFFFF"/>
                </a:solidFill>
                <a:latin typeface="Questrial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2D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589" t="0" r="12589" b="0"/>
          <a:stretch>
            <a:fillRect/>
          </a:stretch>
        </p:blipFill>
        <p:spPr>
          <a:xfrm flipH="false" flipV="false" rot="0">
            <a:off x="1881066" y="819516"/>
            <a:ext cx="5992232" cy="86479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089268" y="4657770"/>
            <a:ext cx="5882941" cy="274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48429" r="0" b="0"/>
          <a:stretch>
            <a:fillRect/>
          </a:stretch>
        </p:blipFill>
        <p:spPr>
          <a:xfrm flipH="false" flipV="false" rot="0">
            <a:off x="10955124" y="7705843"/>
            <a:ext cx="4151229" cy="221216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144000" y="819516"/>
            <a:ext cx="7773478" cy="3347809"/>
            <a:chOff x="0" y="0"/>
            <a:chExt cx="10364638" cy="446374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10364638" cy="530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800">
                  <a:solidFill>
                    <a:srgbClr val="FFFFFF"/>
                  </a:solidFill>
                  <a:latin typeface="Clear Sans Regular Bold"/>
                </a:rPr>
                <a:t>ORIENTA-T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20141"/>
              <a:ext cx="10364638" cy="3443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Clear Sans Regular"/>
                </a:rPr>
                <a:t>La plataforma Orienta-T, es una aplicación web que permite a los usuarios, conocer posibles salidas ocupacionales con base en sus características personales. Esta herramienta esta dividida en 2 partes: </a:t>
              </a:r>
            </a:p>
            <a:p>
              <a:pPr>
                <a:lnSpc>
                  <a:spcPts val="2940"/>
                </a:lnSpc>
              </a:pPr>
            </a:p>
            <a:p>
              <a:pPr marL="453392" indent="-226696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Clear Sans Regular"/>
                </a:rPr>
                <a:t>Instrumento / Batería de preguntas</a:t>
              </a: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Clear Sans Regular Bold"/>
                </a:rPr>
                <a:t>Visualización y navegación de resultados.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-342159" y="1634624"/>
            <a:ext cx="2461360" cy="173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999"/>
              </a:lnSpc>
            </a:pPr>
            <a:r>
              <a:rPr lang="en-US" sz="12999">
                <a:solidFill>
                  <a:srgbClr val="B5A2D2"/>
                </a:solidFill>
                <a:latin typeface="Questrial Bold"/>
              </a:rPr>
              <a:t>04.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28715" y="1527198"/>
            <a:ext cx="1130585" cy="1133510"/>
            <a:chOff x="0" y="0"/>
            <a:chExt cx="1507446" cy="151134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07446" cy="1511346"/>
              <a:chOff x="0" y="0"/>
              <a:chExt cx="2117940" cy="212342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2117940" cy="2123420"/>
              </a:xfrm>
              <a:custGeom>
                <a:avLst/>
                <a:gdLst/>
                <a:ahLst/>
                <a:cxnLst/>
                <a:rect r="r" b="b" t="t" l="l"/>
                <a:pathLst>
                  <a:path h="2123420" w="2117940">
                    <a:moveTo>
                      <a:pt x="0" y="0"/>
                    </a:moveTo>
                    <a:lnTo>
                      <a:pt x="0" y="2123420"/>
                    </a:lnTo>
                    <a:lnTo>
                      <a:pt x="2117940" y="2123420"/>
                    </a:lnTo>
                    <a:lnTo>
                      <a:pt x="2117940" y="0"/>
                    </a:lnTo>
                    <a:lnTo>
                      <a:pt x="0" y="0"/>
                    </a:lnTo>
                    <a:close/>
                    <a:moveTo>
                      <a:pt x="2056980" y="2062460"/>
                    </a:moveTo>
                    <a:lnTo>
                      <a:pt x="59690" y="2062460"/>
                    </a:lnTo>
                    <a:lnTo>
                      <a:pt x="59690" y="59690"/>
                    </a:lnTo>
                    <a:lnTo>
                      <a:pt x="2056980" y="59690"/>
                    </a:lnTo>
                    <a:lnTo>
                      <a:pt x="2056980" y="2062460"/>
                    </a:lnTo>
                    <a:close/>
                  </a:path>
                </a:pathLst>
              </a:custGeom>
              <a:solidFill>
                <a:srgbClr val="5C2DB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79299" y="495327"/>
              <a:ext cx="970266" cy="539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63738" y="1574823"/>
            <a:ext cx="11601816" cy="908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300">
                <a:solidFill>
                  <a:srgbClr val="5C2DBF"/>
                </a:solidFill>
                <a:latin typeface="Questrial"/>
              </a:rPr>
              <a:t>Objetivo </a:t>
            </a:r>
            <a:r>
              <a:rPr lang="en-US" sz="6300">
                <a:solidFill>
                  <a:srgbClr val="303030"/>
                </a:solidFill>
                <a:latin typeface="Questrial"/>
              </a:rPr>
              <a:t>Moduló Administrativo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63738" y="3239416"/>
            <a:ext cx="12102403" cy="2254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303030"/>
                </a:solidFill>
                <a:latin typeface="Clear Sans Regular Bold"/>
              </a:rPr>
              <a:t>Este modulo busca permitir a los usuarios obtener una visualización básica del estado actual de la ejecución de la encuesta y facilitar mecanismo para la carga  y descarga de datos de la plataforma Orienta-T.</a:t>
            </a:r>
          </a:p>
          <a:p>
            <a:pPr>
              <a:lnSpc>
                <a:spcPts val="3000"/>
              </a:lnSpc>
            </a:pPr>
            <a:r>
              <a:rPr lang="en-US" sz="2500">
                <a:solidFill>
                  <a:srgbClr val="303030"/>
                </a:solidFill>
                <a:latin typeface="Clear Sans Regular Bold"/>
              </a:rPr>
              <a:t> </a:t>
            </a:r>
          </a:p>
          <a:p>
            <a:pPr>
              <a:lnSpc>
                <a:spcPts val="3000"/>
              </a:lnSpc>
            </a:pPr>
            <a:r>
              <a:rPr lang="en-US" sz="2500">
                <a:solidFill>
                  <a:srgbClr val="303030"/>
                </a:solidFill>
                <a:latin typeface="Clear Sans Regular Bold"/>
              </a:rPr>
              <a:t>Este Módulo esta conformado por cinco componentes:</a:t>
            </a:r>
          </a:p>
          <a:p>
            <a:pPr>
              <a:lnSpc>
                <a:spcPts val="30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4941308" y="6569355"/>
            <a:ext cx="4405800" cy="21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99"/>
              </a:lnSpc>
            </a:pPr>
            <a:r>
              <a:rPr lang="en-US" spc="75" sz="1499">
                <a:solidFill>
                  <a:srgbClr val="303030"/>
                </a:solidFill>
                <a:latin typeface="Clear Sans Thin Bold"/>
              </a:rPr>
              <a:t>ORIENTA-T 2022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342159" y="1765323"/>
            <a:ext cx="2741718" cy="174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00"/>
              </a:lnSpc>
            </a:pPr>
            <a:r>
              <a:rPr lang="en-US" sz="13000">
                <a:solidFill>
                  <a:srgbClr val="303030">
                    <a:alpha val="9804"/>
                  </a:srgbClr>
                </a:solidFill>
                <a:latin typeface="Questrial Bold"/>
              </a:rPr>
              <a:t>05.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5979" t="7087" r="75744" b="10831"/>
          <a:stretch>
            <a:fillRect/>
          </a:stretch>
        </p:blipFill>
        <p:spPr>
          <a:xfrm flipH="false" flipV="false" rot="0">
            <a:off x="16249225" y="1586198"/>
            <a:ext cx="870516" cy="97741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729500" y="5651387"/>
            <a:ext cx="6235145" cy="322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5C2DBF"/>
                </a:solidFill>
                <a:latin typeface="Open Sans Bold"/>
              </a:rPr>
              <a:t> Dashboard</a:t>
            </a:r>
          </a:p>
          <a:p>
            <a:pPr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5C2DBF"/>
                </a:solidFill>
                <a:latin typeface="Open Sans Bold"/>
              </a:rPr>
              <a:t> Tabla Dinámica</a:t>
            </a:r>
          </a:p>
          <a:p>
            <a:pPr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5C2DBF"/>
                </a:solidFill>
                <a:latin typeface="Open Sans Bold"/>
              </a:rPr>
              <a:t> Gestión Base de Datos.</a:t>
            </a:r>
          </a:p>
          <a:p>
            <a:pPr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5C2DBF"/>
                </a:solidFill>
                <a:latin typeface="Open Sans Bold"/>
              </a:rPr>
              <a:t> Gestión de usuarios</a:t>
            </a:r>
          </a:p>
          <a:p>
            <a:pPr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5C2DBF"/>
                </a:solidFill>
                <a:latin typeface="Open Sans Bold"/>
              </a:rPr>
              <a:t> Tutoriales.</a:t>
            </a: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5C2DBF"/>
                </a:solidFill>
                <a:latin typeface="Open Sans Bold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2D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1772" y="4658826"/>
            <a:ext cx="9375356" cy="4065995"/>
            <a:chOff x="0" y="0"/>
            <a:chExt cx="12500475" cy="542132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8575"/>
              <a:ext cx="12500475" cy="530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800">
                  <a:solidFill>
                    <a:srgbClr val="FFFFFF"/>
                  </a:solidFill>
                  <a:latin typeface="Clear Sans Regular Bold"/>
                </a:rPr>
                <a:t>CARACTERÍSTICAS PRINCIPALES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20141"/>
              <a:ext cx="12500475" cy="440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82928" indent="-291464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Clear Sans Regular"/>
                </a:rPr>
                <a:t> Rápido acceso a la información.</a:t>
              </a:r>
            </a:p>
            <a:p>
              <a:pPr marL="582928" indent="-291464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Clear Sans Regular"/>
                </a:rPr>
                <a:t> Descarga de base de datos para futuros análisis.</a:t>
              </a:r>
            </a:p>
            <a:p>
              <a:pPr marL="582928" indent="-291464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Clear Sans Regular"/>
                </a:rPr>
                <a:t> Independencia en cargue de nueva información.</a:t>
              </a:r>
            </a:p>
            <a:p>
              <a:pPr marL="582927" indent="-291463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Clear Sans Regular"/>
                </a:rPr>
                <a:t> Gestión de usuarios por rol.</a:t>
              </a:r>
            </a:p>
            <a:p>
              <a:pPr marL="582927" indent="-291463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Clear Sans Regular"/>
                </a:rPr>
                <a:t> Analisís de Información adicional sin salir de la herramienta.</a:t>
              </a:r>
            </a:p>
            <a:p>
              <a:pPr marL="582927" indent="-291463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Clear Sans Regular"/>
                </a:rPr>
                <a:t>Para Usuarios técnicos y semi-técnicos.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342159" y="1625099"/>
            <a:ext cx="2461360" cy="174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00"/>
              </a:lnSpc>
            </a:pPr>
            <a:r>
              <a:rPr lang="en-US" sz="13000">
                <a:solidFill>
                  <a:srgbClr val="FFFFFF"/>
                </a:solidFill>
                <a:latin typeface="Questrial Bold"/>
              </a:rPr>
              <a:t>06.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6232" t="0" r="6232" b="0"/>
          <a:stretch>
            <a:fillRect/>
          </a:stretch>
        </p:blipFill>
        <p:spPr>
          <a:xfrm flipH="false" flipV="false" rot="0">
            <a:off x="12378906" y="1386974"/>
            <a:ext cx="4384375" cy="75130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2D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38843" y="3069529"/>
            <a:ext cx="7143329" cy="422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>
                <a:solidFill>
                  <a:srgbClr val="FFFFFF"/>
                </a:solidFill>
                <a:latin typeface="Questrial"/>
              </a:rPr>
              <a:t>Pasos para utilizar la herramienta</a:t>
            </a:r>
          </a:p>
        </p:txBody>
      </p:sp>
      <p:sp>
        <p:nvSpPr>
          <p:cNvPr name="TextBox 3" id="3"/>
          <p:cNvSpPr txBox="true"/>
          <p:nvPr/>
        </p:nvSpPr>
        <p:spPr>
          <a:xfrm rot="-5400000">
            <a:off x="-1044075" y="6964865"/>
            <a:ext cx="4375735" cy="21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99"/>
              </a:lnSpc>
            </a:pPr>
            <a:r>
              <a:rPr lang="en-US" spc="75" sz="1499">
                <a:solidFill>
                  <a:srgbClr val="FFFFFF"/>
                </a:solidFill>
                <a:latin typeface="Clear Sans Thin Bold"/>
              </a:rPr>
              <a:t>ORIENTA-T 2022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89848" y="1326972"/>
            <a:ext cx="6005063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>
                <a:solidFill>
                  <a:srgbClr val="FFFFFF"/>
                </a:solidFill>
                <a:latin typeface="Clear Sans Regular Bold"/>
              </a:rPr>
              <a:t>MODULO ADMINISTRATIVO </a:t>
            </a:r>
          </a:p>
          <a:p>
            <a:pPr>
              <a:lnSpc>
                <a:spcPts val="3079"/>
              </a:lnSpc>
            </a:pPr>
            <a:r>
              <a:rPr lang="en-US" sz="2799">
                <a:solidFill>
                  <a:srgbClr val="B5A2D2"/>
                </a:solidFill>
                <a:latin typeface="Clear Sans Regular Bold"/>
              </a:rPr>
              <a:t>ORIENTA-T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128715" y="1527198"/>
            <a:ext cx="1130585" cy="1133510"/>
            <a:chOff x="0" y="0"/>
            <a:chExt cx="1507446" cy="151134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507446" cy="1511346"/>
              <a:chOff x="0" y="0"/>
              <a:chExt cx="2117940" cy="212342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2117940" cy="2123420"/>
              </a:xfrm>
              <a:custGeom>
                <a:avLst/>
                <a:gdLst/>
                <a:ahLst/>
                <a:cxnLst/>
                <a:rect r="r" b="b" t="t" l="l"/>
                <a:pathLst>
                  <a:path h="2123420" w="2117940">
                    <a:moveTo>
                      <a:pt x="0" y="0"/>
                    </a:moveTo>
                    <a:lnTo>
                      <a:pt x="0" y="2123420"/>
                    </a:lnTo>
                    <a:lnTo>
                      <a:pt x="2117940" y="2123420"/>
                    </a:lnTo>
                    <a:lnTo>
                      <a:pt x="2117940" y="0"/>
                    </a:lnTo>
                    <a:lnTo>
                      <a:pt x="0" y="0"/>
                    </a:lnTo>
                    <a:close/>
                    <a:moveTo>
                      <a:pt x="2056980" y="2062460"/>
                    </a:moveTo>
                    <a:lnTo>
                      <a:pt x="59690" y="2062460"/>
                    </a:lnTo>
                    <a:lnTo>
                      <a:pt x="59690" y="59690"/>
                    </a:lnTo>
                    <a:lnTo>
                      <a:pt x="2056980" y="59690"/>
                    </a:lnTo>
                    <a:lnTo>
                      <a:pt x="2056980" y="2062460"/>
                    </a:lnTo>
                    <a:close/>
                  </a:path>
                </a:pathLst>
              </a:custGeom>
              <a:solidFill>
                <a:srgbClr val="5C2DBF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279299" y="495327"/>
              <a:ext cx="970266" cy="539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5979" t="7087" r="75744" b="10831"/>
          <a:stretch>
            <a:fillRect/>
          </a:stretch>
        </p:blipFill>
        <p:spPr>
          <a:xfrm flipH="false" flipV="false" rot="0">
            <a:off x="16249225" y="1586198"/>
            <a:ext cx="870516" cy="977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905" t="0" r="60587" b="0"/>
          <a:stretch>
            <a:fillRect/>
          </a:stretch>
        </p:blipFill>
        <p:spPr>
          <a:xfrm flipH="false" flipV="false" rot="0">
            <a:off x="1368343" y="1419429"/>
            <a:ext cx="4190281" cy="74481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3411" t="0" r="31674" b="0"/>
          <a:stretch>
            <a:fillRect/>
          </a:stretch>
        </p:blipFill>
        <p:spPr>
          <a:xfrm flipH="false" flipV="false" rot="0">
            <a:off x="-2417969" y="1419429"/>
            <a:ext cx="8162909" cy="7572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11912" y="2055473"/>
            <a:ext cx="5146712" cy="617605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7213454" y="1566492"/>
            <a:ext cx="8170357" cy="7154017"/>
            <a:chOff x="0" y="0"/>
            <a:chExt cx="10893810" cy="953868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10893810" cy="530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800">
                  <a:solidFill>
                    <a:srgbClr val="303030"/>
                  </a:solidFill>
                  <a:latin typeface="Clear Sans Regular Bold"/>
                </a:rPr>
                <a:t>PASO 1.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11775"/>
              <a:ext cx="10893810" cy="3629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>
                  <a:solidFill>
                    <a:srgbClr val="000000"/>
                  </a:solidFill>
                  <a:latin typeface="Questrial"/>
                </a:rPr>
                <a:t>Registro de usuario ó recuperación de contraseña.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036988"/>
              <a:ext cx="10893810" cy="3501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>
                  <a:solidFill>
                    <a:srgbClr val="303030"/>
                  </a:solidFill>
                  <a:latin typeface="Clear Sans Regular Bold"/>
                </a:rPr>
                <a:t>Los usuarios deben registrarse en la plataforma, o ser registrados por un usuario administrador.</a:t>
              </a:r>
            </a:p>
            <a:p>
              <a:pPr>
                <a:lnSpc>
                  <a:spcPts val="3000"/>
                </a:lnSpc>
              </a:pPr>
            </a:p>
            <a:p>
              <a:pPr marL="539750" indent="-269875" lvl="1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303030"/>
                  </a:solidFill>
                  <a:latin typeface="Clear Sans Regular Bold"/>
                </a:rPr>
                <a:t>Recepción de correo de confirmación</a:t>
              </a:r>
            </a:p>
            <a:p>
              <a:pPr marL="539750" indent="-269875" lvl="1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303030"/>
                  </a:solidFill>
                  <a:latin typeface="Clear Sans Regular Bold"/>
                </a:rPr>
                <a:t>Asignación de Rol administrador.</a:t>
              </a:r>
            </a:p>
            <a:p>
              <a:pPr marL="539750" indent="-269875" lvl="1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303030"/>
                  </a:solidFill>
                  <a:latin typeface="Clear Sans Regular Bold"/>
                </a:rPr>
                <a:t>Ingreso a plataforma con usuario y contraseña.</a:t>
              </a:r>
            </a:p>
            <a:p>
              <a:pPr>
                <a:lnSpc>
                  <a:spcPts val="3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252929" y="1266825"/>
            <a:ext cx="2159435" cy="174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>
                <a:solidFill>
                  <a:srgbClr val="303030">
                    <a:alpha val="9804"/>
                  </a:srgbClr>
                </a:solidFill>
                <a:latin typeface="Questrial Bold"/>
              </a:rPr>
              <a:t>08.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15191752" y="6809548"/>
            <a:ext cx="3904913" cy="21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99"/>
              </a:lnSpc>
            </a:pPr>
            <a:r>
              <a:rPr lang="en-US" spc="75" sz="1499">
                <a:solidFill>
                  <a:srgbClr val="303030"/>
                </a:solidFill>
                <a:latin typeface="Clear Sans Thin Bold"/>
              </a:rPr>
              <a:t>ORIENTA-T 2022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2D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905" t="0" r="60587" b="0"/>
          <a:stretch>
            <a:fillRect/>
          </a:stretch>
        </p:blipFill>
        <p:spPr>
          <a:xfrm flipH="false" flipV="false" rot="0">
            <a:off x="1368343" y="1419429"/>
            <a:ext cx="4190281" cy="74481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3411" t="0" r="31674" b="0"/>
          <a:stretch>
            <a:fillRect/>
          </a:stretch>
        </p:blipFill>
        <p:spPr>
          <a:xfrm flipH="false" flipV="false" rot="0">
            <a:off x="-2417969" y="1419429"/>
            <a:ext cx="8162909" cy="757276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213454" y="2761576"/>
            <a:ext cx="8170357" cy="4763848"/>
            <a:chOff x="0" y="0"/>
            <a:chExt cx="10893810" cy="635179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8575"/>
              <a:ext cx="10893810" cy="539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799">
                  <a:solidFill>
                    <a:srgbClr val="FFFFFF"/>
                  </a:solidFill>
                  <a:latin typeface="Clear Sans Regular Bold"/>
                </a:rPr>
                <a:t>PASO 1.1.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20801"/>
              <a:ext cx="10893810" cy="2440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>
                  <a:solidFill>
                    <a:srgbClr val="FFFFFF"/>
                  </a:solidFill>
                  <a:latin typeface="Questrial"/>
                </a:rPr>
                <a:t>Creación usuarios administradores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865897"/>
              <a:ext cx="10893810" cy="148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Clear Sans Regular Bold"/>
                </a:rPr>
                <a:t>Solo los usuarios tipo administrador, pueden crear nuevos usuarios con permisos de visualización del modulo administrativo.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252929" y="1276350"/>
            <a:ext cx="2159435" cy="173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999"/>
              </a:lnSpc>
            </a:pPr>
            <a:r>
              <a:rPr lang="en-US" sz="12999">
                <a:solidFill>
                  <a:srgbClr val="B5A2D2">
                    <a:alpha val="9804"/>
                  </a:srgbClr>
                </a:solidFill>
                <a:latin typeface="Questrial Bold"/>
              </a:rPr>
              <a:t>09.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15192544" y="6800814"/>
            <a:ext cx="3904913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pc="75" sz="1500">
                <a:solidFill>
                  <a:srgbClr val="FFFFFF"/>
                </a:solidFill>
                <a:latin typeface="Clear Sans Thin Bold"/>
              </a:rPr>
              <a:t>ORIENTA-T 2022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905" t="0" r="60587" b="0"/>
          <a:stretch>
            <a:fillRect/>
          </a:stretch>
        </p:blipFill>
        <p:spPr>
          <a:xfrm flipH="false" flipV="false" rot="0">
            <a:off x="1368343" y="1419429"/>
            <a:ext cx="4190281" cy="74481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3411" t="0" r="8276" b="0"/>
          <a:stretch>
            <a:fillRect/>
          </a:stretch>
        </p:blipFill>
        <p:spPr>
          <a:xfrm flipH="false" flipV="false" rot="0">
            <a:off x="-2417969" y="1419429"/>
            <a:ext cx="12415371" cy="7572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4874" t="0" r="1874" b="0"/>
          <a:stretch>
            <a:fillRect/>
          </a:stretch>
        </p:blipFill>
        <p:spPr>
          <a:xfrm flipH="false" flipV="false" rot="0">
            <a:off x="-1930805" y="2110428"/>
            <a:ext cx="11899632" cy="612329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317095" y="2839124"/>
            <a:ext cx="6343216" cy="4247068"/>
            <a:chOff x="0" y="0"/>
            <a:chExt cx="8457621" cy="566275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8457621" cy="530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800">
                  <a:solidFill>
                    <a:srgbClr val="303030"/>
                  </a:solidFill>
                  <a:latin typeface="Clear Sans Regular Bold"/>
                </a:rPr>
                <a:t>PASO 2.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11775"/>
              <a:ext cx="8457621" cy="1250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>
                  <a:solidFill>
                    <a:srgbClr val="000000"/>
                  </a:solidFill>
                  <a:latin typeface="Questrial"/>
                </a:rPr>
                <a:t>Menú Principal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657704"/>
              <a:ext cx="8457621" cy="2005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>
                  <a:solidFill>
                    <a:srgbClr val="303030"/>
                  </a:solidFill>
                  <a:latin typeface="Clear Sans Regular Bold"/>
                </a:rPr>
                <a:t>En este menú puede acceder a una vista detallada de cada una de las opciones disponibles para la visualización y actualización de datos.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252929" y="1266825"/>
            <a:ext cx="2159435" cy="174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>
                <a:solidFill>
                  <a:srgbClr val="303030">
                    <a:alpha val="9804"/>
                  </a:srgbClr>
                </a:solidFill>
                <a:latin typeface="Questrial Bold"/>
              </a:rPr>
              <a:t>10</a:t>
            </a:r>
            <a:r>
              <a:rPr lang="en-US" sz="13000">
                <a:solidFill>
                  <a:srgbClr val="303030">
                    <a:alpha val="9804"/>
                  </a:srgbClr>
                </a:solidFill>
                <a:latin typeface="Questrial Bold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15191752" y="6809548"/>
            <a:ext cx="3904913" cy="21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99"/>
              </a:lnSpc>
            </a:pPr>
            <a:r>
              <a:rPr lang="en-US" spc="75" sz="1499">
                <a:solidFill>
                  <a:srgbClr val="303030"/>
                </a:solidFill>
                <a:latin typeface="Clear Sans Thin Bold"/>
              </a:rPr>
              <a:t>ORIENTA-T 2022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DAE5D0ECRqY</dc:identifier>
  <dcterms:modified xsi:type="dcterms:W3CDTF">2011-08-01T06:04:30Z</dcterms:modified>
  <cp:revision>1</cp:revision>
  <dc:title>Creating a Great Presentation</dc:title>
</cp:coreProperties>
</file>